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0" r:id="rId3"/>
    <p:sldId id="268" r:id="rId4"/>
    <p:sldId id="259" r:id="rId5"/>
    <p:sldId id="267" r:id="rId6"/>
    <p:sldId id="260" r:id="rId7"/>
    <p:sldId id="261" r:id="rId8"/>
    <p:sldId id="263" r:id="rId9"/>
    <p:sldId id="262" r:id="rId10"/>
    <p:sldId id="265" r:id="rId11"/>
    <p:sldId id="264" r:id="rId12"/>
    <p:sldId id="266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6" y="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8E898-8401-43CE-90A4-3FAB973A54F0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04831-5E36-4B8D-90E3-8AFD4C4B7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8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607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813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ＭＳ Ｐゴシック" pitchFamily="-106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eaLnBrk="1" hangingPunct="1"/>
            <a:fld id="{4E37092A-5ACC-4117-9F24-18F5C298D40F}" type="slidenum">
              <a:rPr lang="en-US" altLang="en-US" smtClean="0">
                <a:latin typeface="Calibri" pitchFamily="34" charset="0"/>
              </a:rPr>
              <a:pPr eaLnBrk="1" hangingPunct="1"/>
              <a:t>3</a:t>
            </a:fld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586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07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06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07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99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81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460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04831-5E36-4B8D-90E3-8AFD4C4B7FE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0B084FB-A164-454B-A998-FE3B359301D3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21ADB1-3D8A-45C7-8E8E-320EA92774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oZ1EsA5_NY" TargetMode="External"/><Relationship Id="rId2" Type="http://schemas.openxmlformats.org/officeDocument/2006/relationships/hyperlink" Target="https://www.youtube.com/watch?v=BK_cjd6Evc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Dependent </a:t>
            </a:r>
            <a:r>
              <a:rPr lang="en-US" dirty="0" err="1" smtClean="0"/>
              <a:t>Rxns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 </a:t>
            </a:r>
            <a:r>
              <a:rPr lang="en-US" dirty="0" smtClean="0"/>
              <a:t>16, 2014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04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1220"/>
            <a:ext cx="7024744" cy="1143000"/>
          </a:xfrm>
        </p:spPr>
        <p:txBody>
          <a:bodyPr/>
          <a:lstStyle/>
          <a:p>
            <a:r>
              <a:rPr lang="en-US" dirty="0" smtClean="0"/>
              <a:t>Photosystem II and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://www.artinaid.com/wp-content/uploads/2013/04/Photosystems-in-Thylakoid-membran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" r="18077"/>
          <a:stretch/>
        </p:blipFill>
        <p:spPr bwMode="auto">
          <a:xfrm>
            <a:off x="-838200" y="1371600"/>
            <a:ext cx="9525000" cy="512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82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024744" cy="1143000"/>
          </a:xfrm>
        </p:spPr>
        <p:txBody>
          <a:bodyPr/>
          <a:lstStyle/>
          <a:p>
            <a:r>
              <a:rPr lang="en-US" b="1" dirty="0" smtClean="0"/>
              <a:t>ATP Production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262308" cy="3546629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200" b="1" dirty="0"/>
              <a:t>H</a:t>
            </a:r>
            <a:r>
              <a:rPr lang="en-US" sz="3200" b="1" baseline="30000" dirty="0"/>
              <a:t>+</a:t>
            </a:r>
            <a:r>
              <a:rPr lang="en-US" sz="3200" b="1" dirty="0"/>
              <a:t> </a:t>
            </a:r>
            <a:r>
              <a:rPr lang="en-US" sz="3200" b="1" dirty="0" smtClean="0"/>
              <a:t>ions diffuse</a:t>
            </a:r>
          </a:p>
          <a:p>
            <a:pPr lvl="1"/>
            <a:r>
              <a:rPr lang="en-US" sz="2800" dirty="0"/>
              <a:t>H</a:t>
            </a:r>
            <a:r>
              <a:rPr lang="en-US" sz="2800" baseline="30000" dirty="0"/>
              <a:t>+</a:t>
            </a:r>
            <a:r>
              <a:rPr lang="en-US" sz="2800" dirty="0"/>
              <a:t> </a:t>
            </a:r>
            <a:r>
              <a:rPr lang="en-US" sz="2800" dirty="0" smtClean="0"/>
              <a:t>flow through protein channel in thylakoid membrane. This movement produces energy</a:t>
            </a:r>
            <a:r>
              <a:rPr lang="en-US" sz="3200" dirty="0" smtClean="0"/>
              <a:t>. </a:t>
            </a:r>
            <a:endParaRPr lang="en-US" sz="3200" dirty="0" smtClean="0"/>
          </a:p>
          <a:p>
            <a:pPr lvl="1"/>
            <a:endParaRPr lang="en-US" sz="2800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ATP produced</a:t>
            </a:r>
          </a:p>
          <a:p>
            <a:pPr lvl="1"/>
            <a:r>
              <a:rPr lang="en-US" sz="2800" dirty="0" smtClean="0"/>
              <a:t>ATP synthase makes ATP by adding P to ADP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542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024744" cy="1143000"/>
          </a:xfrm>
        </p:spPr>
        <p:txBody>
          <a:bodyPr/>
          <a:lstStyle/>
          <a:p>
            <a:r>
              <a:rPr lang="en-US" dirty="0" smtClean="0"/>
              <a:t>Light Dependent </a:t>
            </a:r>
            <a:r>
              <a:rPr lang="en-US" dirty="0" err="1" smtClean="0"/>
              <a:t>Rxns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://www.artinaid.com/wp-content/uploads/2013/04/Photosystems-in-Thylakoid-membran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" r="557"/>
          <a:stretch/>
        </p:blipFill>
        <p:spPr bwMode="auto">
          <a:xfrm>
            <a:off x="-339436" y="2057400"/>
            <a:ext cx="9483436" cy="417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66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Animations (2</a:t>
            </a:r>
            <a:r>
              <a:rPr lang="en-US" baseline="30000" dirty="0" smtClean="0"/>
              <a:t>nd</a:t>
            </a:r>
            <a:r>
              <a:rPr lang="en-US" dirty="0" smtClean="0"/>
              <a:t> is homework)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Light </a:t>
            </a:r>
            <a:r>
              <a:rPr lang="en-US" dirty="0" smtClean="0">
                <a:hlinkClick r:id="rId2"/>
              </a:rPr>
              <a:t>Dependent </a:t>
            </a:r>
            <a:r>
              <a:rPr lang="en-US" dirty="0">
                <a:hlinkClick r:id="rId2"/>
              </a:rPr>
              <a:t>Reactions of Photosynthesis </a:t>
            </a:r>
            <a:r>
              <a:rPr lang="en-US" dirty="0" smtClean="0">
                <a:hlinkClick r:id="rId2"/>
              </a:rPr>
              <a:t>Animation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Photosynthesis</a:t>
            </a:r>
            <a:r>
              <a:rPr lang="en-US" dirty="0">
                <a:hlinkClick r:id="rId3"/>
              </a:rPr>
              <a:t>: Light reaction, Calvin cycle, Electron Transport [3D Animation]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5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886700" cy="994172"/>
          </a:xfrm>
        </p:spPr>
        <p:txBody>
          <a:bodyPr/>
          <a:lstStyle/>
          <a:p>
            <a:r>
              <a:rPr lang="en-US" dirty="0" smtClean="0"/>
              <a:t>Catalyst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6019800" cy="475044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What were the key take-</a:t>
            </a:r>
            <a:r>
              <a:rPr lang="en-US" b="1" dirty="0" err="1" smtClean="0"/>
              <a:t>aways</a:t>
            </a:r>
            <a:r>
              <a:rPr lang="en-US" b="1" dirty="0" smtClean="0"/>
              <a:t> from the Crash Course Photosynthesis video?</a:t>
            </a:r>
            <a:endParaRPr lang="en-US" b="1" dirty="0"/>
          </a:p>
          <a:p>
            <a:endParaRPr lang="en-US" dirty="0" smtClean="0"/>
          </a:p>
          <a:p>
            <a:r>
              <a:rPr lang="en-US" dirty="0" smtClean="0"/>
              <a:t>Interested </a:t>
            </a:r>
            <a:r>
              <a:rPr lang="en-US" dirty="0" smtClean="0"/>
              <a:t>in hearing the family of Henrietta Lacks?</a:t>
            </a:r>
          </a:p>
          <a:p>
            <a:pPr lvl="2"/>
            <a:r>
              <a:rPr lang="en-US" dirty="0" smtClean="0"/>
              <a:t>Wed 5:30 – 7 pm @ American U</a:t>
            </a:r>
          </a:p>
          <a:p>
            <a:pPr lvl="2"/>
            <a:r>
              <a:rPr lang="en-US" dirty="0" smtClean="0"/>
              <a:t>“The </a:t>
            </a:r>
            <a:r>
              <a:rPr lang="en-US" dirty="0"/>
              <a:t>Lacks family will </a:t>
            </a:r>
            <a:r>
              <a:rPr lang="en-US" dirty="0" smtClean="0"/>
              <a:t>talk </a:t>
            </a:r>
            <a:r>
              <a:rPr lang="en-US" dirty="0"/>
              <a:t>about Henrietta and her contribution to </a:t>
            </a:r>
            <a:r>
              <a:rPr lang="en-US" dirty="0" smtClean="0"/>
              <a:t>science….share </a:t>
            </a:r>
            <a:r>
              <a:rPr lang="en-US" dirty="0"/>
              <a:t>their perspective on the collision between ethics, race, and the commercialization of human tissue, and how the experience changed them forever</a:t>
            </a:r>
            <a:r>
              <a:rPr lang="en-US" dirty="0" smtClean="0"/>
              <a:t>.”</a:t>
            </a:r>
            <a:endParaRPr lang="en-US" dirty="0"/>
          </a:p>
        </p:txBody>
      </p:sp>
      <p:pic>
        <p:nvPicPr>
          <p:cNvPr id="1026" name="Picture 2" descr="https://encrypted-tbn2.gstatic.com/images?q=tbn:ANd9GcRq_dany8xpLvhEi-XOty-r6O_bsLqcZz4GF3kvreIMOS75Gzl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836" y="1066800"/>
            <a:ext cx="2491164" cy="514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1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82102"/>
            <a:ext cx="5829300" cy="628650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>
              <a:defRPr/>
            </a:pPr>
            <a:r>
              <a:rPr lang="en-US" sz="3600" dirty="0"/>
              <a:t>Photosynthesis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152400" y="1818079"/>
            <a:ext cx="9601200" cy="3042052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>
                <a:ea typeface="ＭＳ Ｐゴシック" pitchFamily="-106" charset="-128"/>
              </a:rPr>
              <a:t>      </a:t>
            </a:r>
            <a:r>
              <a:rPr lang="en-US" altLang="en-US" sz="3000" dirty="0">
                <a:ea typeface="ＭＳ Ｐゴシック" pitchFamily="-106" charset="-128"/>
              </a:rPr>
              <a:t>6</a:t>
            </a:r>
            <a:r>
              <a:rPr lang="en-US" altLang="en-US" b="1" dirty="0" smtClean="0">
                <a:ea typeface="ＭＳ Ｐゴシック" pitchFamily="-106" charset="-128"/>
              </a:rPr>
              <a:t> </a:t>
            </a:r>
            <a:r>
              <a:rPr lang="en-US" altLang="en-US" sz="3000" b="1" dirty="0">
                <a:ea typeface="ＭＳ Ｐゴシック" pitchFamily="-106" charset="-128"/>
              </a:rPr>
              <a:t>H</a:t>
            </a:r>
            <a:r>
              <a:rPr lang="en-US" altLang="en-US" sz="3000" b="1" baseline="-25000" dirty="0">
                <a:ea typeface="ＭＳ Ｐゴシック" pitchFamily="-106" charset="-128"/>
              </a:rPr>
              <a:t>2</a:t>
            </a:r>
            <a:r>
              <a:rPr lang="en-US" altLang="en-US" sz="3000" b="1" dirty="0">
                <a:ea typeface="ＭＳ Ｐゴシック" pitchFamily="-106" charset="-128"/>
              </a:rPr>
              <a:t>O</a:t>
            </a:r>
            <a:r>
              <a:rPr lang="en-US" altLang="en-US" sz="3000" dirty="0">
                <a:ea typeface="ＭＳ Ｐゴシック" pitchFamily="-106" charset="-128"/>
              </a:rPr>
              <a:t> + </a:t>
            </a:r>
            <a:r>
              <a:rPr lang="en-US" altLang="en-US" sz="3000" dirty="0" smtClean="0">
                <a:ea typeface="ＭＳ Ｐゴシック" pitchFamily="-106" charset="-128"/>
              </a:rPr>
              <a:t>6 </a:t>
            </a:r>
            <a:r>
              <a:rPr lang="en-US" altLang="en-US" sz="3000" b="1" dirty="0" smtClean="0">
                <a:ea typeface="ＭＳ Ｐゴシック" pitchFamily="-106" charset="-128"/>
              </a:rPr>
              <a:t>CO</a:t>
            </a:r>
            <a:r>
              <a:rPr lang="en-US" altLang="en-US" sz="3000" b="1" baseline="-25000" dirty="0" smtClean="0">
                <a:ea typeface="ＭＳ Ｐゴシック" pitchFamily="-106" charset="-128"/>
              </a:rPr>
              <a:t>2</a:t>
            </a:r>
            <a:r>
              <a:rPr lang="en-US" altLang="en-US" sz="3000" dirty="0" smtClean="0">
                <a:ea typeface="ＭＳ Ｐゴシック" pitchFamily="-106" charset="-128"/>
              </a:rPr>
              <a:t>                  </a:t>
            </a:r>
            <a:r>
              <a:rPr lang="en-US" altLang="en-US" sz="3000" b="1" dirty="0" smtClean="0">
                <a:ea typeface="ＭＳ Ｐゴシック" pitchFamily="-106" charset="-128"/>
                <a:sym typeface="Wingdings" pitchFamily="2" charset="2"/>
              </a:rPr>
              <a:t>C</a:t>
            </a:r>
            <a:r>
              <a:rPr lang="en-US" altLang="en-US" sz="3000" b="1" baseline="-25000" dirty="0" smtClean="0">
                <a:ea typeface="ＭＳ Ｐゴシック" pitchFamily="-106" charset="-128"/>
                <a:sym typeface="Wingdings" pitchFamily="2" charset="2"/>
              </a:rPr>
              <a:t>6</a:t>
            </a:r>
            <a:r>
              <a:rPr lang="en-US" altLang="en-US" sz="3000" b="1" dirty="0" smtClean="0">
                <a:ea typeface="ＭＳ Ｐゴシック" pitchFamily="-106" charset="-128"/>
                <a:sym typeface="Wingdings" pitchFamily="2" charset="2"/>
              </a:rPr>
              <a:t>H</a:t>
            </a:r>
            <a:r>
              <a:rPr lang="en-US" altLang="en-US" sz="3000" b="1" baseline="-25000" dirty="0" smtClean="0">
                <a:ea typeface="ＭＳ Ｐゴシック" pitchFamily="-106" charset="-128"/>
                <a:sym typeface="Wingdings" pitchFamily="2" charset="2"/>
              </a:rPr>
              <a:t>12</a:t>
            </a:r>
            <a:r>
              <a:rPr lang="en-US" altLang="en-US" sz="3000" b="1" dirty="0" smtClean="0">
                <a:ea typeface="ＭＳ Ｐゴシック" pitchFamily="-106" charset="-128"/>
                <a:sym typeface="Wingdings" pitchFamily="2" charset="2"/>
              </a:rPr>
              <a:t>O</a:t>
            </a:r>
            <a:r>
              <a:rPr lang="en-US" altLang="en-US" sz="3000" b="1" baseline="-25000" dirty="0" smtClean="0">
                <a:ea typeface="ＭＳ Ｐゴシック" pitchFamily="-106" charset="-128"/>
                <a:sym typeface="Wingdings" pitchFamily="2" charset="2"/>
              </a:rPr>
              <a:t>6</a:t>
            </a:r>
            <a:r>
              <a:rPr lang="en-US" altLang="en-US" sz="3000" dirty="0" smtClean="0">
                <a:ea typeface="ＭＳ Ｐゴシック" pitchFamily="-106" charset="-128"/>
                <a:sym typeface="Wingdings" pitchFamily="2" charset="2"/>
              </a:rPr>
              <a:t> </a:t>
            </a:r>
            <a:r>
              <a:rPr lang="en-US" altLang="en-US" sz="2000" dirty="0">
                <a:ea typeface="ＭＳ Ｐゴシック" pitchFamily="-106" charset="-128"/>
                <a:sym typeface="Wingdings" pitchFamily="2" charset="2"/>
              </a:rPr>
              <a:t>(energy) </a:t>
            </a:r>
            <a:r>
              <a:rPr lang="en-US" altLang="en-US" sz="3000" dirty="0">
                <a:ea typeface="ＭＳ Ｐゴシック" pitchFamily="-106" charset="-128"/>
                <a:sym typeface="Wingdings" pitchFamily="2" charset="2"/>
              </a:rPr>
              <a:t>+ </a:t>
            </a:r>
            <a:r>
              <a:rPr lang="en-US" altLang="en-US" sz="3000" dirty="0" smtClean="0">
                <a:ea typeface="ＭＳ Ｐゴシック" pitchFamily="-106" charset="-128"/>
                <a:sym typeface="Wingdings" pitchFamily="2" charset="2"/>
              </a:rPr>
              <a:t>6 </a:t>
            </a:r>
            <a:r>
              <a:rPr lang="en-US" altLang="en-US" sz="3000" b="1" dirty="0" smtClean="0">
                <a:ea typeface="ＭＳ Ｐゴシック" pitchFamily="-106" charset="-128"/>
              </a:rPr>
              <a:t>O</a:t>
            </a:r>
            <a:r>
              <a:rPr lang="en-US" altLang="en-US" sz="3000" b="1" baseline="-25000" dirty="0" smtClean="0">
                <a:ea typeface="ＭＳ Ｐゴシック" pitchFamily="-106" charset="-128"/>
              </a:rPr>
              <a:t>2</a:t>
            </a:r>
            <a:endParaRPr lang="en-US" altLang="en-US" sz="3000" b="1" dirty="0">
              <a:ea typeface="ＭＳ Ｐゴシック" pitchFamily="-106" charset="-128"/>
            </a:endParaRPr>
          </a:p>
        </p:txBody>
      </p:sp>
      <p:pic>
        <p:nvPicPr>
          <p:cNvPr id="5" name="Picture 4" descr="j017845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95484"/>
            <a:ext cx="3110830" cy="207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Brace 3"/>
          <p:cNvSpPr/>
          <p:nvPr/>
        </p:nvSpPr>
        <p:spPr>
          <a:xfrm rot="5400000">
            <a:off x="1482225" y="1541961"/>
            <a:ext cx="593136" cy="238601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1143000" y="3196701"/>
            <a:ext cx="1314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eaLnBrk="1" hangingPunct="1"/>
            <a:r>
              <a:rPr lang="en-US" altLang="en-US" dirty="0"/>
              <a:t>Reactants</a:t>
            </a:r>
          </a:p>
        </p:txBody>
      </p:sp>
      <p:sp>
        <p:nvSpPr>
          <p:cNvPr id="8" name="Right Brace 7"/>
          <p:cNvSpPr/>
          <p:nvPr/>
        </p:nvSpPr>
        <p:spPr>
          <a:xfrm rot="5400000">
            <a:off x="6454535" y="976857"/>
            <a:ext cx="673451" cy="363867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350"/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6138199" y="3257427"/>
            <a:ext cx="13144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6" charset="-128"/>
              </a:defRPr>
            </a:lvl9pPr>
          </a:lstStyle>
          <a:p>
            <a:pPr eaLnBrk="1" hangingPunct="1"/>
            <a:r>
              <a:rPr lang="en-US" altLang="en-US" dirty="0"/>
              <a:t>Products</a:t>
            </a:r>
          </a:p>
        </p:txBody>
      </p:sp>
      <p:pic>
        <p:nvPicPr>
          <p:cNvPr id="1434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921" y="4108361"/>
            <a:ext cx="3076806" cy="2066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3238" y="1536643"/>
            <a:ext cx="19431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100" b="1" dirty="0">
                <a:ea typeface="ＭＳ Ｐゴシック" pitchFamily="-106" charset="-128"/>
              </a:rPr>
              <a:t>Light</a:t>
            </a:r>
            <a:r>
              <a:rPr lang="en-US" altLang="en-US" sz="2100" dirty="0">
                <a:ea typeface="ＭＳ Ｐゴシック" pitchFamily="-106" charset="-128"/>
              </a:rPr>
              <a:t> </a:t>
            </a:r>
            <a:r>
              <a:rPr lang="en-US" altLang="en-US" sz="2000" dirty="0">
                <a:ea typeface="ＭＳ Ｐゴシック" pitchFamily="-106" charset="-128"/>
              </a:rPr>
              <a:t>(energy) </a:t>
            </a:r>
            <a:endParaRPr lang="en-US" sz="21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156346" y="2057400"/>
            <a:ext cx="16442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92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024744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Light-dependent </a:t>
            </a:r>
            <a:r>
              <a:rPr lang="en-US" sz="4800" dirty="0" err="1" smtClean="0"/>
              <a:t>rxns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09800"/>
            <a:ext cx="6777317" cy="3508977"/>
          </a:xfrm>
        </p:spPr>
        <p:txBody>
          <a:bodyPr>
            <a:normAutofit fontScale="92500" lnSpcReduction="20000"/>
          </a:bodyPr>
          <a:lstStyle/>
          <a:p>
            <a:r>
              <a:rPr lang="en-US" sz="4000" b="1" i="1" dirty="0" smtClean="0"/>
              <a:t>Photo </a:t>
            </a:r>
            <a:r>
              <a:rPr lang="en-US" sz="4000" b="1" dirty="0" smtClean="0"/>
              <a:t>= light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Chlorophyll (pigment in chloroplast) captures </a:t>
            </a:r>
            <a:r>
              <a:rPr lang="en-US" sz="4000" b="1" dirty="0" smtClean="0"/>
              <a:t>energy from light and transfers it to </a:t>
            </a:r>
            <a:r>
              <a:rPr lang="en-US" sz="4000" b="1" dirty="0" smtClean="0"/>
              <a:t>NADPH </a:t>
            </a:r>
            <a:r>
              <a:rPr lang="en-US" sz="4000" b="1" dirty="0" smtClean="0"/>
              <a:t>and </a:t>
            </a:r>
            <a:r>
              <a:rPr lang="en-US" sz="4000" b="1" dirty="0" smtClean="0"/>
              <a:t>ATP (energy molecules)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49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024744" cy="990600"/>
          </a:xfrm>
        </p:spPr>
        <p:txBody>
          <a:bodyPr/>
          <a:lstStyle/>
          <a:p>
            <a:r>
              <a:rPr lang="en-US" b="1" dirty="0" smtClean="0"/>
              <a:t>Chloroplast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http://www.artinaid.com/wp-content/uploads/2013/04/Structure-of-Chloroplasts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7" t="13783" b="4311"/>
          <a:stretch/>
        </p:blipFill>
        <p:spPr bwMode="auto">
          <a:xfrm>
            <a:off x="533400" y="1129347"/>
            <a:ext cx="8087127" cy="526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6629400" y="5895176"/>
            <a:ext cx="1828800" cy="60960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9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7024744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Light-dependent </a:t>
            </a:r>
            <a:r>
              <a:rPr lang="en-US" sz="4800" dirty="0" err="1" smtClean="0"/>
              <a:t>rxns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11530" indent="-742950">
              <a:buFont typeface="+mj-lt"/>
              <a:buAutoNum type="arabicPeriod"/>
            </a:pPr>
            <a:r>
              <a:rPr lang="en-US" sz="4000" b="1" dirty="0" smtClean="0"/>
              <a:t>Photosystem II</a:t>
            </a:r>
          </a:p>
          <a:p>
            <a:pPr marL="811530" indent="-742950">
              <a:buFont typeface="+mj-lt"/>
              <a:buAutoNum type="arabicPeriod"/>
            </a:pPr>
            <a:r>
              <a:rPr lang="en-US" sz="4000" b="1" dirty="0" smtClean="0"/>
              <a:t>Photosystem I</a:t>
            </a:r>
          </a:p>
          <a:p>
            <a:pPr marL="811530" indent="-742950">
              <a:buFont typeface="+mj-lt"/>
              <a:buAutoNum type="arabicPeriod"/>
            </a:pPr>
            <a:r>
              <a:rPr lang="en-US" sz="4000" b="1" dirty="0" smtClean="0"/>
              <a:t>ATP production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74162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024744" cy="990600"/>
          </a:xfrm>
        </p:spPr>
        <p:txBody>
          <a:bodyPr/>
          <a:lstStyle/>
          <a:p>
            <a:r>
              <a:rPr lang="en-US" b="1" dirty="0" smtClean="0"/>
              <a:t>Photosystem II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5029200"/>
          </a:xfrm>
        </p:spPr>
        <p:txBody>
          <a:bodyPr>
            <a:normAutofit fontScale="92500" lnSpcReduction="10000"/>
          </a:bodyPr>
          <a:lstStyle/>
          <a:p>
            <a:pPr marL="582930" indent="-514350">
              <a:buFont typeface="+mj-lt"/>
              <a:buAutoNum type="arabicPeriod"/>
            </a:pPr>
            <a:r>
              <a:rPr lang="en-US" sz="3200" b="1" dirty="0" smtClean="0"/>
              <a:t>Energy absorbed from light transferred to electrons (e</a:t>
            </a:r>
            <a:r>
              <a:rPr lang="en-US" sz="3200" b="1" baseline="30000" dirty="0" smtClean="0"/>
              <a:t>-</a:t>
            </a:r>
            <a:r>
              <a:rPr lang="en-US" sz="3200" b="1" dirty="0" smtClean="0"/>
              <a:t>s)</a:t>
            </a:r>
          </a:p>
          <a:p>
            <a:pPr lvl="2"/>
            <a:r>
              <a:rPr lang="en-US" sz="2600" dirty="0" smtClean="0"/>
              <a:t> e</a:t>
            </a:r>
            <a:r>
              <a:rPr lang="en-US" sz="2600" baseline="30000" dirty="0" smtClean="0"/>
              <a:t>-</a:t>
            </a:r>
            <a:r>
              <a:rPr lang="en-US" sz="2600" dirty="0" smtClean="0"/>
              <a:t>s in chlorophyll leave and enter electron transport chain</a:t>
            </a:r>
            <a:endParaRPr lang="en-US" sz="2800" dirty="0" smtClean="0"/>
          </a:p>
          <a:p>
            <a:pPr marL="582930" indent="-514350">
              <a:buFont typeface="+mj-lt"/>
              <a:buAutoNum type="arabicPeriod"/>
            </a:pPr>
            <a:r>
              <a:rPr lang="en-US" sz="3200" b="1" dirty="0" smtClean="0"/>
              <a:t>H</a:t>
            </a:r>
            <a:r>
              <a:rPr lang="en-US" sz="3200" b="1" baseline="-25000" dirty="0" smtClean="0"/>
              <a:t>2</a:t>
            </a:r>
            <a:r>
              <a:rPr lang="en-US" sz="3200" b="1" dirty="0" smtClean="0"/>
              <a:t>O molecules split</a:t>
            </a:r>
          </a:p>
          <a:p>
            <a:pPr lvl="2"/>
            <a:r>
              <a:rPr lang="en-US" sz="2800" dirty="0" smtClean="0"/>
              <a:t>Result: H</a:t>
            </a:r>
            <a:r>
              <a:rPr lang="en-US" sz="2600" baseline="30000" dirty="0" smtClean="0"/>
              <a:t> </a:t>
            </a:r>
            <a:r>
              <a:rPr lang="en-US" sz="2600" baseline="30000" dirty="0"/>
              <a:t>+</a:t>
            </a:r>
            <a:r>
              <a:rPr lang="en-US" sz="2800" dirty="0" smtClean="0"/>
              <a:t>, </a:t>
            </a:r>
            <a:r>
              <a:rPr lang="en-US" sz="3000" dirty="0" smtClean="0"/>
              <a:t>e</a:t>
            </a:r>
            <a:r>
              <a:rPr lang="en-US" sz="3000" baseline="30000" dirty="0" smtClean="0"/>
              <a:t>-</a:t>
            </a:r>
            <a:r>
              <a:rPr lang="en-US" sz="2800" dirty="0" smtClean="0"/>
              <a:t>s, &amp; 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</a:t>
            </a:r>
          </a:p>
          <a:p>
            <a:pPr lvl="2"/>
            <a:r>
              <a:rPr lang="en-US" sz="2600" dirty="0"/>
              <a:t>e</a:t>
            </a:r>
            <a:r>
              <a:rPr lang="en-US" sz="2600" baseline="30000" dirty="0"/>
              <a:t>-</a:t>
            </a:r>
            <a:r>
              <a:rPr lang="en-US" sz="2600" dirty="0"/>
              <a:t>s </a:t>
            </a:r>
            <a:r>
              <a:rPr lang="en-US" sz="2600" dirty="0" smtClean="0"/>
              <a:t>replace those earlier lost from chlorophyll</a:t>
            </a:r>
          </a:p>
          <a:p>
            <a:pPr lvl="2"/>
            <a:r>
              <a:rPr lang="en-US" sz="2800" dirty="0"/>
              <a:t>O</a:t>
            </a:r>
            <a:r>
              <a:rPr lang="en-US" sz="2800" baseline="-25000" dirty="0"/>
              <a:t>2</a:t>
            </a:r>
            <a:r>
              <a:rPr lang="en-US" sz="2800" dirty="0"/>
              <a:t> </a:t>
            </a:r>
            <a:r>
              <a:rPr lang="en-US" sz="2800" dirty="0" smtClean="0"/>
              <a:t>released</a:t>
            </a:r>
          </a:p>
          <a:p>
            <a:pPr marL="582930" indent="-514350">
              <a:buFont typeface="+mj-lt"/>
              <a:buAutoNum type="arabicPeriod"/>
            </a:pPr>
            <a:r>
              <a:rPr lang="en-US" sz="3200" b="1" dirty="0" smtClean="0"/>
              <a:t>H</a:t>
            </a:r>
            <a:r>
              <a:rPr lang="en-US" sz="3200" b="1" baseline="30000" dirty="0" smtClean="0"/>
              <a:t>+</a:t>
            </a:r>
            <a:r>
              <a:rPr lang="en-US" sz="3200" b="1" dirty="0" smtClean="0"/>
              <a:t> ions transported</a:t>
            </a:r>
          </a:p>
          <a:p>
            <a:pPr lvl="2"/>
            <a:r>
              <a:rPr lang="en-US" sz="2600" dirty="0"/>
              <a:t>e</a:t>
            </a:r>
            <a:r>
              <a:rPr lang="en-US" sz="2600" baseline="30000" dirty="0"/>
              <a:t>-</a:t>
            </a:r>
            <a:r>
              <a:rPr lang="en-US" sz="2600" dirty="0"/>
              <a:t>s </a:t>
            </a:r>
            <a:r>
              <a:rPr lang="en-US" sz="2600" dirty="0" smtClean="0"/>
              <a:t>move down ETC, their energy used to pump H</a:t>
            </a:r>
            <a:r>
              <a:rPr lang="en-US" sz="2600" b="1" baseline="30000" dirty="0"/>
              <a:t> +</a:t>
            </a:r>
            <a:r>
              <a:rPr lang="en-US" sz="2600" dirty="0" smtClean="0"/>
              <a:t> inside the thylakoid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76988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524"/>
            <a:ext cx="7024744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Photosystem II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artinaid.com/wp-content/uploads/2013/04/Photosystems-in-Thylakoid-membran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793"/>
          <a:stretch/>
        </p:blipFill>
        <p:spPr bwMode="auto">
          <a:xfrm>
            <a:off x="1371600" y="1159524"/>
            <a:ext cx="5077691" cy="555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1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7024744" cy="1143000"/>
          </a:xfrm>
        </p:spPr>
        <p:txBody>
          <a:bodyPr>
            <a:normAutofit/>
          </a:bodyPr>
          <a:lstStyle/>
          <a:p>
            <a:r>
              <a:rPr lang="en-US" sz="4400" b="1" dirty="0" smtClean="0"/>
              <a:t>Photosystem I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848548"/>
          </a:xfrm>
        </p:spPr>
        <p:txBody>
          <a:bodyPr>
            <a:normAutofit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200" b="1" dirty="0"/>
              <a:t>Energy absorbed from light transferred to electrons (e</a:t>
            </a:r>
            <a:r>
              <a:rPr lang="en-US" sz="3200" b="1" baseline="30000" dirty="0"/>
              <a:t>-</a:t>
            </a:r>
            <a:r>
              <a:rPr lang="en-US" sz="3200" b="1" dirty="0"/>
              <a:t>s</a:t>
            </a:r>
            <a:r>
              <a:rPr lang="en-US" sz="3200" b="1" dirty="0" smtClean="0"/>
              <a:t>)</a:t>
            </a:r>
          </a:p>
          <a:p>
            <a:pPr lvl="1"/>
            <a:r>
              <a:rPr lang="en-US" sz="2800" dirty="0" smtClean="0"/>
              <a:t>Like in photosystem II, e-s leave chlorophyll</a:t>
            </a:r>
          </a:p>
          <a:p>
            <a:pPr lvl="1"/>
            <a:endParaRPr lang="en-US" sz="2800" dirty="0"/>
          </a:p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NADPH produced</a:t>
            </a:r>
          </a:p>
          <a:p>
            <a:pPr lvl="1"/>
            <a:r>
              <a:rPr lang="en-US" sz="2800" dirty="0" smtClean="0"/>
              <a:t>e-s and H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add to NADP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to create NADPH which acts like ATP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699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305</TotalTime>
  <Words>309</Words>
  <Application>Microsoft Office PowerPoint</Application>
  <PresentationFormat>On-screen Show (4:3)</PresentationFormat>
  <Paragraphs>61</Paragraphs>
  <Slides>13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Century Gothic</vt:lpstr>
      <vt:lpstr>Wingdings</vt:lpstr>
      <vt:lpstr>Wingdings 2</vt:lpstr>
      <vt:lpstr>Austin</vt:lpstr>
      <vt:lpstr>Light Dependent Rxns.</vt:lpstr>
      <vt:lpstr>Catalyst</vt:lpstr>
      <vt:lpstr>Photosynthesis</vt:lpstr>
      <vt:lpstr>Light-dependent rxns</vt:lpstr>
      <vt:lpstr>Chloroplast</vt:lpstr>
      <vt:lpstr>Light-dependent rxns</vt:lpstr>
      <vt:lpstr>Photosystem II</vt:lpstr>
      <vt:lpstr>Photosystem II</vt:lpstr>
      <vt:lpstr>Photosystem I</vt:lpstr>
      <vt:lpstr>Photosystem II and I</vt:lpstr>
      <vt:lpstr>ATP Production</vt:lpstr>
      <vt:lpstr>Light Dependent Rxns</vt:lpstr>
      <vt:lpstr>Animations (2nd is homework)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</dc:creator>
  <cp:lastModifiedBy>Jessica Killingley</cp:lastModifiedBy>
  <cp:revision>16</cp:revision>
  <dcterms:created xsi:type="dcterms:W3CDTF">2013-11-12T11:36:32Z</dcterms:created>
  <dcterms:modified xsi:type="dcterms:W3CDTF">2014-11-17T03:08:47Z</dcterms:modified>
</cp:coreProperties>
</file>